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73" r:id="rId2"/>
    <p:sldId id="523" r:id="rId3"/>
    <p:sldId id="564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84" r:id="rId12"/>
    <p:sldId id="579" r:id="rId13"/>
    <p:sldId id="580" r:id="rId14"/>
    <p:sldId id="581" r:id="rId15"/>
    <p:sldId id="582" r:id="rId16"/>
    <p:sldId id="583" r:id="rId17"/>
    <p:sldId id="565" r:id="rId18"/>
    <p:sldId id="567" r:id="rId19"/>
    <p:sldId id="568" r:id="rId20"/>
    <p:sldId id="566" r:id="rId21"/>
    <p:sldId id="585" r:id="rId22"/>
    <p:sldId id="570" r:id="rId23"/>
  </p:sldIdLst>
  <p:sldSz cx="9144000" cy="6858000" type="screen4x3"/>
  <p:notesSz cx="10020300" cy="68881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824B2"/>
    <a:srgbClr val="0000FF"/>
    <a:srgbClr val="0066FF"/>
    <a:srgbClr val="FECAFA"/>
    <a:srgbClr val="FF00FF"/>
    <a:srgbClr val="CC9900"/>
    <a:srgbClr val="E46C0A"/>
    <a:srgbClr val="ECBF42"/>
    <a:srgbClr val="5FF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45" autoAdjust="0"/>
  </p:normalViewPr>
  <p:slideViewPr>
    <p:cSldViewPr>
      <p:cViewPr varScale="1">
        <p:scale>
          <a:sx n="86" d="100"/>
          <a:sy n="86" d="100"/>
        </p:scale>
        <p:origin x="11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43454" cy="3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t" anchorCtr="0" compatLnSpc="1">
            <a:prstTxWarp prst="textNoShape">
              <a:avLst/>
            </a:prstTxWarp>
          </a:bodyPr>
          <a:lstStyle>
            <a:lvl1pPr defTabSz="965604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4513" y="0"/>
            <a:ext cx="4343454" cy="3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t" anchorCtr="0" compatLnSpc="1">
            <a:prstTxWarp prst="textNoShape">
              <a:avLst/>
            </a:prstTxWarp>
          </a:bodyPr>
          <a:lstStyle>
            <a:lvl1pPr algn="r" defTabSz="965604">
              <a:defRPr sz="1300"/>
            </a:lvl1pPr>
          </a:lstStyle>
          <a:p>
            <a:pPr>
              <a:defRPr/>
            </a:pPr>
            <a:fld id="{0CFB4F1B-2844-4A43-8CEC-AFC68608EB3C}" type="datetimeFigureOut">
              <a:rPr lang="ja-JP" altLang="en-US"/>
              <a:pPr>
                <a:defRPr/>
              </a:pPr>
              <a:t>2022/3/12</a:t>
            </a:fld>
            <a:endParaRPr lang="en-US" altLang="ja-JP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42932"/>
            <a:ext cx="4343454" cy="3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b" anchorCtr="0" compatLnSpc="1">
            <a:prstTxWarp prst="textNoShape">
              <a:avLst/>
            </a:prstTxWarp>
          </a:bodyPr>
          <a:lstStyle>
            <a:lvl1pPr defTabSz="965604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4513" y="6542932"/>
            <a:ext cx="4343454" cy="3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b" anchorCtr="0" compatLnSpc="1">
            <a:prstTxWarp prst="textNoShape">
              <a:avLst/>
            </a:prstTxWarp>
          </a:bodyPr>
          <a:lstStyle>
            <a:lvl1pPr algn="r" defTabSz="965604">
              <a:defRPr sz="1300"/>
            </a:lvl1pPr>
          </a:lstStyle>
          <a:p>
            <a:pPr>
              <a:defRPr/>
            </a:pPr>
            <a:fld id="{7C01D611-0196-4D2B-A16C-8622F738AFF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225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43454" cy="3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t" anchorCtr="0" compatLnSpc="1">
            <a:prstTxWarp prst="textNoShape">
              <a:avLst/>
            </a:prstTxWarp>
          </a:bodyPr>
          <a:lstStyle>
            <a:lvl1pPr defTabSz="965604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4513" y="0"/>
            <a:ext cx="4343454" cy="3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t" anchorCtr="0" compatLnSpc="1">
            <a:prstTxWarp prst="textNoShape">
              <a:avLst/>
            </a:prstTxWarp>
          </a:bodyPr>
          <a:lstStyle>
            <a:lvl1pPr algn="r" defTabSz="965604">
              <a:defRPr sz="1300"/>
            </a:lvl1pPr>
          </a:lstStyle>
          <a:p>
            <a:pPr>
              <a:defRPr/>
            </a:pPr>
            <a:fld id="{7D5DCE0B-9C4B-477E-AB55-C067B3460A1A}" type="datetimeFigureOut">
              <a:rPr lang="ja-JP" altLang="en-US"/>
              <a:pPr>
                <a:defRPr/>
              </a:pPr>
              <a:t>2022/3/12</a:t>
            </a:fld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930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800" y="3272016"/>
            <a:ext cx="8016705" cy="30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42932"/>
            <a:ext cx="4343454" cy="3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b" anchorCtr="0" compatLnSpc="1">
            <a:prstTxWarp prst="textNoShape">
              <a:avLst/>
            </a:prstTxWarp>
          </a:bodyPr>
          <a:lstStyle>
            <a:lvl1pPr defTabSz="965604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4513" y="6542932"/>
            <a:ext cx="4343454" cy="3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4" tIns="48293" rIns="96584" bIns="48293" numCol="1" anchor="b" anchorCtr="0" compatLnSpc="1">
            <a:prstTxWarp prst="textNoShape">
              <a:avLst/>
            </a:prstTxWarp>
          </a:bodyPr>
          <a:lstStyle>
            <a:lvl1pPr algn="r" defTabSz="965604">
              <a:defRPr sz="1300"/>
            </a:lvl1pPr>
          </a:lstStyle>
          <a:p>
            <a:pPr>
              <a:defRPr/>
            </a:pPr>
            <a:fld id="{16A39D2F-2A20-4EA2-B52F-14F37C16C73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95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1C3A-2368-4424-B0C5-1AB433F53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>
            <a:lvl1pPr>
              <a:defRPr sz="29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633290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C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C3A-2368-4424-B0C5-1AB433F53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5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88224" y="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kumimoji="1" lang="en-US" altLang="ja-JP" sz="1600" b="1" cap="none" spc="0" dirty="0">
                <a:ln>
                  <a:prstDash val="solid"/>
                </a:ln>
                <a:solidFill>
                  <a:srgbClr val="765B97"/>
                </a:solidFill>
                <a:effectLst/>
                <a:latin typeface="Book Antiqua" panose="02040602050305030304" pitchFamily="18" charset="0"/>
                <a:ea typeface="Microsoft YaHei UI" panose="020B0503020204020204" pitchFamily="34" charset="-122"/>
              </a:rPr>
              <a:t>SMC-Matsuda</a:t>
            </a:r>
            <a:endParaRPr kumimoji="1" lang="ja-JP" altLang="en-US" sz="1600" b="1" cap="none" spc="0" dirty="0">
              <a:ln>
                <a:prstDash val="solid"/>
              </a:ln>
              <a:solidFill>
                <a:srgbClr val="765B97"/>
              </a:solidFill>
              <a:effectLst/>
              <a:latin typeface="Book Antiqua" panose="020406020503050303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5496" y="260648"/>
            <a:ext cx="9073008" cy="49006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0" y="90872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51520" y="0"/>
            <a:ext cx="2195264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C3971C3A-2368-4424-B0C5-1AB433F53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7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0" kern="1200" cap="none" spc="0">
          <a:ln w="10160">
            <a:solidFill>
              <a:schemeClr val="accent1"/>
            </a:solidFill>
            <a:prstDash val="solid"/>
          </a:ln>
          <a:solidFill>
            <a:srgbClr val="FFFFFF"/>
          </a:solidFill>
          <a:effectLst>
            <a:outerShdw blurRad="38100" dist="32000" dir="540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79512" y="1052736"/>
            <a:ext cx="8712968" cy="5400600"/>
          </a:xfrm>
          <a:prstGeom prst="roundRect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85562E-B96C-4295-B39E-007AF43946F6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1024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58775" y="1268413"/>
            <a:ext cx="8785225" cy="5400675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　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1196752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　　　　　　　　　　　　　</a:t>
            </a:r>
            <a:r>
              <a:rPr kumimoji="1" lang="ja-JP" altLang="en-US" sz="2800" b="1" dirty="0"/>
              <a:t>目次</a:t>
            </a:r>
            <a:endParaRPr kumimoji="1" lang="en-US" altLang="ja-JP" sz="2800" b="1" dirty="0"/>
          </a:p>
          <a:p>
            <a:endParaRPr lang="en-US" altLang="ja-JP" sz="2400" b="1" dirty="0"/>
          </a:p>
          <a:p>
            <a:r>
              <a:rPr kumimoji="1" lang="ja-JP" altLang="en-US" sz="2400" b="1" dirty="0"/>
              <a:t>　①　組立・調整・検査ラインの工程を１３項目に細分化する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lang="ja-JP" altLang="en-US" sz="2400" b="1" dirty="0"/>
              <a:t>　②　各項目について、０、１、２、３の４段階評価にランク</a:t>
            </a:r>
            <a:endParaRPr lang="en-US" altLang="ja-JP" sz="2400" b="1" dirty="0"/>
          </a:p>
          <a:p>
            <a:r>
              <a:rPr lang="ja-JP" altLang="en-US" sz="2400" b="1" dirty="0"/>
              <a:t>　　　　　分けする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kumimoji="1" lang="ja-JP" altLang="en-US" sz="2400" b="1" dirty="0"/>
              <a:t>　③　</a:t>
            </a:r>
            <a:r>
              <a:rPr lang="ja-JP" altLang="en-US" sz="2400" b="1" dirty="0"/>
              <a:t>１つの工程を１３項目で、当てはまるものすべてを</a:t>
            </a:r>
            <a:endParaRPr lang="en-US" altLang="ja-JP" sz="2400" b="1" dirty="0"/>
          </a:p>
          <a:p>
            <a:r>
              <a:rPr kumimoji="1" lang="ja-JP" altLang="en-US" sz="2400" b="1" dirty="0"/>
              <a:t>　　　　　評価する</a:t>
            </a:r>
            <a:endParaRPr kumimoji="1" lang="en-US" altLang="ja-JP" sz="2400" b="1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　④　ライン全体が１００点満点で、どれくらいか、指数評価　</a:t>
            </a:r>
            <a:endParaRPr kumimoji="1" lang="en-US" altLang="ja-JP" sz="2400" b="1" dirty="0"/>
          </a:p>
          <a:p>
            <a:r>
              <a:rPr lang="ja-JP" altLang="en-US" sz="2400" b="1" dirty="0"/>
              <a:t>　　　　　することができる</a:t>
            </a:r>
            <a:endParaRPr lang="en-US" altLang="ja-JP" sz="2400" b="1" dirty="0"/>
          </a:p>
          <a:p>
            <a:r>
              <a:rPr kumimoji="1" lang="ja-JP" altLang="en-US" sz="2400" b="1" dirty="0"/>
              <a:t>　　　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5496" y="260648"/>
            <a:ext cx="9073008" cy="490066"/>
          </a:xfrm>
        </p:spPr>
        <p:txBody>
          <a:bodyPr/>
          <a:lstStyle/>
          <a:p>
            <a:r>
              <a:rPr lang="ja-JP" altLang="en-US" b="1" dirty="0"/>
              <a:t>手作業のコンセプト評価表の使い方</a:t>
            </a:r>
            <a:endParaRPr kumimoji="1" lang="ja-JP" altLang="en-US" b="1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683568" y="1844824"/>
            <a:ext cx="777686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2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B44897-B060-4304-B2EC-7A5D929B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" y="835749"/>
            <a:ext cx="9022400" cy="5976663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6A9A77EA-B237-440D-8063-E3E9EBF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242177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C106DC-55D9-462D-8E05-8B9EDA1C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" y="937250"/>
            <a:ext cx="9036496" cy="5832648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B9D43125-1030-4D47-9D6B-3231D67D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328576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E4D95E-057D-48F1-B1E0-6FB489AC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" y="905352"/>
            <a:ext cx="9036496" cy="590465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7CB92E81-BD1B-426B-8F70-DB3F24E4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54910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6C2F53-8816-4A54-B189-8F5F3CA6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" y="1001041"/>
            <a:ext cx="9036496" cy="5832647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0463EC5C-A7F9-441D-8A13-B925688D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143469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4A001E-B1F2-495B-9B31-DFA48F5D0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074002"/>
            <a:ext cx="8964488" cy="571136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795E1015-79FC-455E-BFD9-57894501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259843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0033C8-7AF1-4D0F-8D87-F39F3FFEC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" y="908501"/>
            <a:ext cx="9036496" cy="5904655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76E30DC9-08DA-438F-B6A2-F6A47D65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343031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C2E083-F9E6-4268-9557-2295729B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" y="939668"/>
            <a:ext cx="9001000" cy="597666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97722F2-C289-4E6D-A97B-14DF5EFE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104925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329828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9A38F-F811-4885-BA00-A32FE9743546}"/>
              </a:ext>
            </a:extLst>
          </p:cNvPr>
          <p:cNvSpPr txBox="1"/>
          <p:nvPr/>
        </p:nvSpPr>
        <p:spPr>
          <a:xfrm>
            <a:off x="251520" y="966738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３）　この評価表を使って、現場の生産ラインの</a:t>
            </a:r>
            <a:endParaRPr kumimoji="1" lang="en-US" altLang="ja-JP" sz="2800" dirty="0"/>
          </a:p>
          <a:p>
            <a:r>
              <a:rPr lang="ja-JP" altLang="en-US" sz="2800" dirty="0"/>
              <a:t>　　　</a:t>
            </a:r>
            <a:r>
              <a:rPr kumimoji="1" lang="ja-JP" altLang="en-US" sz="2800" dirty="0"/>
              <a:t>観察と評価を行います</a:t>
            </a:r>
            <a:r>
              <a:rPr lang="ja-JP" altLang="en-US" sz="2800" dirty="0"/>
              <a:t>（９項目あります）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ja-JP" altLang="en-US" sz="2000" dirty="0"/>
              <a:t>１．最初は慣れないので仕方ありませんが、まずは１５～２０分は評価の</a:t>
            </a:r>
            <a:endParaRPr kumimoji="1" lang="en-US" altLang="ja-JP" sz="2000" dirty="0"/>
          </a:p>
          <a:p>
            <a:r>
              <a:rPr lang="ja-JP" altLang="en-US" sz="2000" dirty="0"/>
              <a:t>　　　 </a:t>
            </a:r>
            <a:r>
              <a:rPr kumimoji="1" lang="ja-JP" altLang="en-US" sz="2000" dirty="0"/>
              <a:t>前に</a:t>
            </a:r>
            <a:r>
              <a:rPr lang="ja-JP" altLang="en-US" sz="2000" dirty="0"/>
              <a:t>観察すると考えて、じっくり</a:t>
            </a:r>
            <a:r>
              <a:rPr lang="ja-JP" altLang="en-US" sz="2000"/>
              <a:t>とコンセプト</a:t>
            </a:r>
            <a:r>
              <a:rPr lang="ja-JP" altLang="en-US" sz="2000" dirty="0"/>
              <a:t>評価表と作業を見比べます。</a:t>
            </a:r>
            <a:endParaRPr lang="en-US" altLang="ja-JP" sz="2000" dirty="0"/>
          </a:p>
          <a:p>
            <a:r>
              <a:rPr lang="ja-JP" altLang="en-US" sz="2000" dirty="0"/>
              <a:t>　　　 普段、じっくり現場を観察することはまれです。</a:t>
            </a:r>
            <a:endParaRPr lang="en-US" altLang="ja-JP" sz="2000" dirty="0"/>
          </a:p>
          <a:p>
            <a:r>
              <a:rPr lang="ja-JP" altLang="en-US" sz="2000" dirty="0"/>
              <a:t>　　　 良い機会ですので、じっくりと作業を観察をしましょう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　 ２．大体の作業の流れを確認ができるようになれば、評価点を付けます。</a:t>
            </a:r>
            <a:endParaRPr lang="en-US" altLang="ja-JP" sz="2000" dirty="0"/>
          </a:p>
          <a:p>
            <a:r>
              <a:rPr lang="ja-JP" altLang="en-US" sz="2000" dirty="0"/>
              <a:t>　　 　実際の作業は、標準作業になっていなく工程もあちこち逆にもなる</a:t>
            </a:r>
            <a:endParaRPr lang="en-US" altLang="ja-JP" sz="2000" dirty="0"/>
          </a:p>
          <a:p>
            <a:r>
              <a:rPr lang="ja-JP" altLang="en-US" sz="2000" dirty="0"/>
              <a:t>　　　 ことがあります。</a:t>
            </a:r>
            <a:endParaRPr lang="en-US" altLang="ja-JP" sz="2000" dirty="0"/>
          </a:p>
          <a:p>
            <a:r>
              <a:rPr lang="ja-JP" altLang="en-US" sz="2000" dirty="0"/>
              <a:t>　　　 一定のリズムをつかむようにします。</a:t>
            </a:r>
            <a:endParaRPr lang="en-US" altLang="ja-JP" sz="2000" dirty="0"/>
          </a:p>
          <a:p>
            <a:r>
              <a:rPr lang="en-US" altLang="ja-JP" sz="2000" dirty="0"/>
              <a:t>          </a:t>
            </a:r>
            <a:r>
              <a:rPr lang="ja-JP" altLang="en-US" sz="2000" dirty="0"/>
              <a:t>焦らなくても大丈夫です、慣れてきますので安心してください</a:t>
            </a:r>
            <a:endParaRPr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        </a:t>
            </a:r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03F5D8-7105-4BB7-A033-D31601549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51" y="4941168"/>
            <a:ext cx="1261872" cy="14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2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99020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9A38F-F811-4885-BA00-A32FE9743546}"/>
              </a:ext>
            </a:extLst>
          </p:cNvPr>
          <p:cNvSpPr txBox="1"/>
          <p:nvPr/>
        </p:nvSpPr>
        <p:spPr>
          <a:xfrm>
            <a:off x="251520" y="966738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３）　</a:t>
            </a:r>
            <a:r>
              <a:rPr lang="ja-JP" altLang="en-US" sz="2800" dirty="0"/>
              <a:t>のつづき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en-US" altLang="ja-JP" sz="2000" dirty="0"/>
              <a:t>      </a:t>
            </a:r>
            <a:r>
              <a:rPr lang="ja-JP" altLang="en-US" sz="2000" dirty="0"/>
              <a:t>３．１つの工程を対象に、１３項目に該当する評価表を照らし合わせます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 ４．慣れないので２回、３回と繰り返しますが、悪かった方に評価をします。</a:t>
            </a:r>
            <a:endParaRPr kumimoji="1" lang="en-US" altLang="ja-JP" sz="2000" dirty="0"/>
          </a:p>
          <a:p>
            <a:r>
              <a:rPr lang="ja-JP" altLang="en-US" sz="2000" dirty="0"/>
              <a:t>　　 　  １３項目一通り評価したら、次の工程に最初から評価を繰り返します</a:t>
            </a:r>
            <a:endParaRPr lang="en-US" altLang="ja-JP" sz="2000" dirty="0"/>
          </a:p>
          <a:p>
            <a:r>
              <a:rPr kumimoji="1" lang="ja-JP" altLang="en-US" sz="2000" dirty="0"/>
              <a:t>　　　　</a:t>
            </a:r>
            <a:endParaRPr kumimoji="1" lang="en-US" altLang="ja-JP" sz="2000" dirty="0"/>
          </a:p>
          <a:p>
            <a:r>
              <a:rPr lang="en-US" altLang="ja-JP" sz="2000" dirty="0"/>
              <a:t>      </a:t>
            </a:r>
            <a:r>
              <a:rPr lang="ja-JP" altLang="en-US" sz="2000" dirty="0"/>
              <a:t>５．工数では数工程、</a:t>
            </a:r>
            <a:r>
              <a:rPr kumimoji="1" lang="ja-JP" altLang="en-US" sz="2000" dirty="0"/>
              <a:t>時間的には、１時間もするとすぐに評価ができる</a:t>
            </a:r>
            <a:endParaRPr kumimoji="1" lang="en-US" altLang="ja-JP" sz="2000" dirty="0"/>
          </a:p>
          <a:p>
            <a:r>
              <a:rPr lang="ja-JP" altLang="en-US" sz="2000" dirty="0"/>
              <a:t>　　　    </a:t>
            </a:r>
            <a:r>
              <a:rPr kumimoji="1" lang="ja-JP" altLang="en-US" sz="2000" dirty="0"/>
              <a:t>ようになります。</a:t>
            </a:r>
            <a:endParaRPr kumimoji="1" lang="en-US" altLang="ja-JP" sz="2000" dirty="0"/>
          </a:p>
          <a:p>
            <a:r>
              <a:rPr lang="ja-JP" altLang="en-US" sz="2000" dirty="0"/>
              <a:t>　　　　 </a:t>
            </a:r>
            <a:r>
              <a:rPr kumimoji="1" lang="ja-JP" altLang="en-US" sz="2000" dirty="0"/>
              <a:t>２時間もあれば、</a:t>
            </a:r>
            <a:r>
              <a:rPr lang="ja-JP" altLang="en-US" sz="2000" dirty="0"/>
              <a:t>１５～２０工程も評価できるように</a:t>
            </a:r>
            <a:r>
              <a:rPr kumimoji="1" lang="ja-JP" altLang="en-US" sz="2000" dirty="0"/>
              <a:t>なってきますが、</a:t>
            </a:r>
            <a:endParaRPr kumimoji="1" lang="en-US" altLang="ja-JP" sz="2000" dirty="0"/>
          </a:p>
          <a:p>
            <a:r>
              <a:rPr lang="en-US" altLang="ja-JP" sz="2000" dirty="0"/>
              <a:t>             </a:t>
            </a:r>
            <a:r>
              <a:rPr kumimoji="1" lang="ja-JP" altLang="en-US" sz="2000" dirty="0"/>
              <a:t>最初は確実に慣れることに注力します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</a:t>
            </a:r>
            <a:r>
              <a:rPr lang="ja-JP" altLang="en-US" sz="2000" dirty="0"/>
              <a:t> </a:t>
            </a:r>
            <a:r>
              <a:rPr kumimoji="1" lang="ja-JP" altLang="en-US" sz="2000" dirty="0"/>
              <a:t>６．経験的に、２回目になるとすぐに評価点ができるようになります。</a:t>
            </a:r>
            <a:endParaRPr kumimoji="1" lang="en-US" altLang="ja-JP" sz="2000" dirty="0"/>
          </a:p>
          <a:p>
            <a:r>
              <a:rPr lang="ja-JP" altLang="en-US" sz="2000" dirty="0"/>
              <a:t>　　　 　 それは、イラストで描いたイメージが頭に残るようになり、評価表を</a:t>
            </a:r>
            <a:endParaRPr lang="en-US" altLang="ja-JP" sz="2000" dirty="0"/>
          </a:p>
          <a:p>
            <a:r>
              <a:rPr kumimoji="1" lang="ja-JP" altLang="en-US" sz="2000" dirty="0"/>
              <a:t>　　　 　 見なくてもすぐに判断ができるようになるからです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59131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84190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9A38F-F811-4885-BA00-A32FE9743546}"/>
              </a:ext>
            </a:extLst>
          </p:cNvPr>
          <p:cNvSpPr txBox="1"/>
          <p:nvPr/>
        </p:nvSpPr>
        <p:spPr>
          <a:xfrm>
            <a:off x="251520" y="96673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３）　</a:t>
            </a:r>
            <a:r>
              <a:rPr lang="ja-JP" altLang="en-US" sz="2800" dirty="0"/>
              <a:t>のつづき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en-US" altLang="ja-JP" sz="2000" dirty="0"/>
              <a:t>       </a:t>
            </a:r>
            <a:r>
              <a:rPr lang="ja-JP" altLang="en-US" sz="2000" dirty="0"/>
              <a:t>７．そのようなると、評価表がインプットされた状態になり、どの工程を見て</a:t>
            </a:r>
            <a:endParaRPr lang="en-US" altLang="ja-JP" sz="2000" dirty="0"/>
          </a:p>
          <a:p>
            <a:r>
              <a:rPr lang="ja-JP" altLang="en-US" sz="2000" dirty="0"/>
              <a:t>　　　　もすぐに問題点や改善案が浮かぶようになってきます</a:t>
            </a:r>
          </a:p>
          <a:p>
            <a:endParaRPr lang="en-US" altLang="ja-JP" sz="2000" dirty="0"/>
          </a:p>
          <a:p>
            <a:r>
              <a:rPr lang="ja-JP" altLang="en-US" sz="2000" dirty="0"/>
              <a:t>　　 ８．各自で評価したものを、チームで共有化します。</a:t>
            </a:r>
            <a:endParaRPr lang="en-US" altLang="ja-JP" sz="2000" dirty="0"/>
          </a:p>
          <a:p>
            <a:r>
              <a:rPr kumimoji="1" lang="ja-JP" altLang="en-US" sz="2000" dirty="0"/>
              <a:t>　　　　 なぜ、この評価をしたのかをお互いに情報交換します。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ja-JP" altLang="en-US" sz="2000" dirty="0"/>
              <a:t>　　　　 </a:t>
            </a:r>
            <a:r>
              <a:rPr kumimoji="1" lang="ja-JP" altLang="en-US" sz="2000" dirty="0"/>
              <a:t>そこで、思い過ごしや勘違い、評価方法の考え方の違いなどを</a:t>
            </a:r>
            <a:endParaRPr kumimoji="1" lang="en-US" altLang="ja-JP" sz="2000" dirty="0"/>
          </a:p>
          <a:p>
            <a:r>
              <a:rPr lang="ja-JP" altLang="en-US" sz="2000" dirty="0"/>
              <a:t>　　　　 </a:t>
            </a:r>
            <a:r>
              <a:rPr kumimoji="1" lang="ja-JP" altLang="en-US" sz="2000" dirty="0"/>
              <a:t>擦り合わせる良い機会になります。</a:t>
            </a:r>
            <a:endParaRPr kumimoji="1" lang="en-US" altLang="ja-JP" sz="2000" dirty="0"/>
          </a:p>
          <a:p>
            <a:r>
              <a:rPr lang="ja-JP" altLang="en-US" sz="2000" dirty="0"/>
              <a:t>　　　　それをやることによって、お互いの判断基準が合うようになります。</a:t>
            </a:r>
            <a:endParaRPr lang="en-US" altLang="ja-JP" sz="2000" dirty="0"/>
          </a:p>
          <a:p>
            <a:endParaRPr kumimoji="1" lang="en-US" altLang="ja-JP" sz="2000" dirty="0"/>
          </a:p>
          <a:p>
            <a:r>
              <a:rPr lang="ja-JP" altLang="en-US" sz="2000" dirty="0"/>
              <a:t>　　９．改善案は、０ならば１以上、１なら２以上、２から３のあるべき姿を</a:t>
            </a:r>
            <a:endParaRPr lang="en-US" altLang="ja-JP" sz="2000" dirty="0"/>
          </a:p>
          <a:p>
            <a:r>
              <a:rPr lang="ja-JP" altLang="en-US" sz="2000" dirty="0"/>
              <a:t>　　　　目指します。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　　さらにレベルアップすると、この評価表以上の改善案が出るはずです。</a:t>
            </a:r>
            <a:endParaRPr kumimoji="1" lang="en-US" altLang="ja-JP" sz="2000" dirty="0"/>
          </a:p>
          <a:p>
            <a:r>
              <a:rPr lang="ja-JP" altLang="en-US" sz="2000" dirty="0"/>
              <a:t>　　　　その時は、この評価表を自ら変えていきましょう</a:t>
            </a:r>
            <a:endParaRPr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775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F958C3-0ACD-4F52-929B-25B57F50C940}"/>
              </a:ext>
            </a:extLst>
          </p:cNvPr>
          <p:cNvSpPr txBox="1"/>
          <p:nvPr/>
        </p:nvSpPr>
        <p:spPr>
          <a:xfrm>
            <a:off x="395536" y="980727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１）　組立・調整・検査のラインを想定した工程を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kumimoji="1" lang="ja-JP" altLang="en-US" sz="2800" dirty="0"/>
              <a:t>１３項目に細分化します</a:t>
            </a:r>
            <a:endParaRPr kumimoji="1" lang="en-US" altLang="ja-JP" sz="2800" dirty="0"/>
          </a:p>
          <a:p>
            <a:endParaRPr lang="en-US" altLang="ja-JP" sz="2400" dirty="0"/>
          </a:p>
          <a:p>
            <a:r>
              <a:rPr kumimoji="1" lang="ja-JP" altLang="en-US" dirty="0"/>
              <a:t>　　</a:t>
            </a:r>
            <a:r>
              <a:rPr kumimoji="1" lang="ja-JP" altLang="en-US" sz="2000" dirty="0"/>
              <a:t>１．投入部品の整列供給化</a:t>
            </a:r>
            <a:endParaRPr kumimoji="1" lang="en-US" altLang="ja-JP" sz="2000" dirty="0"/>
          </a:p>
          <a:p>
            <a:r>
              <a:rPr lang="ja-JP" altLang="en-US" sz="2000" dirty="0"/>
              <a:t>　　２．部品のベストポイント化</a:t>
            </a:r>
            <a:endParaRPr lang="en-US" altLang="ja-JP" sz="2000" dirty="0"/>
          </a:p>
          <a:p>
            <a:r>
              <a:rPr kumimoji="1" lang="ja-JP" altLang="en-US" sz="2000" dirty="0"/>
              <a:t>　　３．持ち替え、つかみ直しなし</a:t>
            </a:r>
            <a:endParaRPr kumimoji="1" lang="en-US" altLang="ja-JP" sz="2000" dirty="0"/>
          </a:p>
          <a:p>
            <a:r>
              <a:rPr lang="ja-JP" altLang="en-US" sz="2000" dirty="0"/>
              <a:t>　　４．片手を治具にしない</a:t>
            </a:r>
            <a:endParaRPr lang="en-US" altLang="ja-JP" sz="2000" dirty="0"/>
          </a:p>
          <a:p>
            <a:r>
              <a:rPr kumimoji="1" lang="ja-JP" altLang="en-US" sz="2000" dirty="0"/>
              <a:t>　　５．工具は定位置・定方向</a:t>
            </a:r>
            <a:endParaRPr kumimoji="1" lang="en-US" altLang="ja-JP" sz="2000" dirty="0"/>
          </a:p>
          <a:p>
            <a:r>
              <a:rPr lang="ja-JP" altLang="en-US" sz="2000" dirty="0"/>
              <a:t>　　６．簡単セット治具</a:t>
            </a:r>
            <a:endParaRPr lang="en-US" altLang="ja-JP" sz="2000" dirty="0"/>
          </a:p>
          <a:p>
            <a:r>
              <a:rPr kumimoji="1" lang="ja-JP" altLang="en-US" sz="2000" dirty="0"/>
              <a:t>　　７．スタートスイッチは、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方向からのながら動作で</a:t>
            </a:r>
            <a:endParaRPr kumimoji="1" lang="en-US" altLang="ja-JP" sz="2000" dirty="0"/>
          </a:p>
          <a:p>
            <a:r>
              <a:rPr lang="ja-JP" altLang="en-US" sz="2000" dirty="0"/>
              <a:t>　　８．自工程の出口は、次工程の入口へ</a:t>
            </a:r>
            <a:endParaRPr lang="en-US" altLang="ja-JP" sz="2000" dirty="0"/>
          </a:p>
          <a:p>
            <a:r>
              <a:rPr kumimoji="1" lang="ja-JP" altLang="en-US" sz="2000" dirty="0"/>
              <a:t>　　９．ワーク移動は水平で</a:t>
            </a:r>
            <a:endParaRPr kumimoji="1" lang="en-US" altLang="ja-JP" sz="2000" dirty="0"/>
          </a:p>
          <a:p>
            <a:r>
              <a:rPr lang="ja-JP" altLang="en-US" sz="2000" dirty="0"/>
              <a:t>　１０．作業姿勢のベストポイント化</a:t>
            </a:r>
            <a:endParaRPr lang="en-US" altLang="ja-JP" sz="2000" dirty="0"/>
          </a:p>
          <a:p>
            <a:r>
              <a:rPr kumimoji="1" lang="ja-JP" altLang="en-US" sz="2000" dirty="0"/>
              <a:t>　１１．段取り替えのワンタッチ化（部品）</a:t>
            </a:r>
            <a:endParaRPr kumimoji="1" lang="en-US" altLang="ja-JP" sz="2000" dirty="0"/>
          </a:p>
          <a:p>
            <a:r>
              <a:rPr lang="ja-JP" altLang="en-US" sz="2000" dirty="0"/>
              <a:t>　１２．段取り替えのワンタッチ化（治具）</a:t>
            </a:r>
            <a:endParaRPr lang="en-US" altLang="ja-JP" sz="2000" dirty="0"/>
          </a:p>
          <a:p>
            <a:r>
              <a:rPr kumimoji="1" lang="ja-JP" altLang="en-US" sz="2000" dirty="0"/>
              <a:t>　１３．段取り替えのワンタッチ化（設備）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128C95-DDC5-469E-87F0-E4E71A416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009" y="3212976"/>
            <a:ext cx="1124341" cy="15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314998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7B21F3-61E6-4235-837D-554A40E26688}"/>
              </a:ext>
            </a:extLst>
          </p:cNvPr>
          <p:cNvSpPr txBox="1"/>
          <p:nvPr/>
        </p:nvSpPr>
        <p:spPr>
          <a:xfrm>
            <a:off x="107504" y="90872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　４）　ライン全体が１００点満点でどれくらいか、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kumimoji="1" lang="ja-JP" altLang="en-US" sz="2800" dirty="0"/>
              <a:t>指数評価できます</a:t>
            </a:r>
            <a:endParaRPr kumimoji="1" lang="en-US" altLang="ja-JP" sz="2800" dirty="0"/>
          </a:p>
          <a:p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2000" dirty="0"/>
              <a:t>１．１つひとつを評価すると、３点満点に対して、０点、１点、２点、３点と</a:t>
            </a:r>
            <a:endParaRPr kumimoji="1" lang="en-US" altLang="ja-JP" sz="2000" dirty="0"/>
          </a:p>
          <a:p>
            <a:r>
              <a:rPr lang="ja-JP" altLang="en-US" sz="2000" dirty="0"/>
              <a:t>　　　</a:t>
            </a:r>
            <a:r>
              <a:rPr kumimoji="1" lang="ja-JP" altLang="en-US" sz="2000" dirty="0"/>
              <a:t>評価できます。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該当する項目が、例えば１００項目になると３点</a:t>
            </a:r>
            <a:r>
              <a:rPr kumimoji="1" lang="en-US" altLang="ja-JP" sz="2000" dirty="0"/>
              <a:t>×</a:t>
            </a:r>
            <a:r>
              <a:rPr kumimoji="1" lang="ja-JP" altLang="en-US" sz="2000" dirty="0"/>
              <a:t>１００項目＝３００点と</a:t>
            </a:r>
            <a:endParaRPr kumimoji="1" lang="en-US" altLang="ja-JP" sz="2000" dirty="0"/>
          </a:p>
          <a:p>
            <a:r>
              <a:rPr lang="ja-JP" altLang="en-US" sz="2000" dirty="0"/>
              <a:t>　　　</a:t>
            </a:r>
            <a:r>
              <a:rPr kumimoji="1" lang="ja-JP" altLang="en-US" sz="2000" dirty="0"/>
              <a:t>なります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２．そこで、各項目、各工程で評価した点数を合計すると、１２０点ならば</a:t>
            </a:r>
            <a:endParaRPr kumimoji="1" lang="en-US" altLang="ja-JP" sz="2000" dirty="0"/>
          </a:p>
          <a:p>
            <a:r>
              <a:rPr lang="ja-JP" altLang="en-US" sz="2000" dirty="0"/>
              <a:t>　　　１２０</a:t>
            </a:r>
            <a:r>
              <a:rPr lang="en-US" altLang="ja-JP" sz="2000" dirty="0"/>
              <a:t>÷</a:t>
            </a:r>
            <a:r>
              <a:rPr lang="ja-JP" altLang="en-US" sz="2000" dirty="0"/>
              <a:t>３００＝０．４となり、１００点満点ならば４０点という評価ができます。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　本当は指数ですので、１００点満点で何点と言いませんが、１００点満点の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　　何点と言う表現がよくわかります</a:t>
            </a:r>
            <a:r>
              <a:rPr lang="ja-JP" altLang="en-US" sz="2000" dirty="0"/>
              <a:t>。</a:t>
            </a:r>
            <a:endParaRPr kumimoji="1" lang="en-US" altLang="ja-JP" sz="2000" dirty="0"/>
          </a:p>
          <a:p>
            <a:r>
              <a:rPr lang="ja-JP" altLang="en-US" sz="2000" dirty="0"/>
              <a:t>　　　このラインの評価点は、４０点のラインだと</a:t>
            </a:r>
            <a:endParaRPr lang="en-US" altLang="ja-JP" sz="2000" dirty="0"/>
          </a:p>
          <a:p>
            <a:r>
              <a:rPr lang="ja-JP" altLang="en-US" sz="2000" dirty="0"/>
              <a:t>　　　イメージもわかりやすくなります</a:t>
            </a:r>
            <a:endParaRPr lang="en-US" altLang="ja-JP" sz="2000" dirty="0"/>
          </a:p>
          <a:p>
            <a:endParaRPr kumimoji="1" lang="en-US" altLang="ja-JP" sz="2000" dirty="0"/>
          </a:p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D80DF86-FBBC-4593-A846-89A06EF74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57" y="5128447"/>
            <a:ext cx="1499239" cy="164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8120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 dirty="0"/>
              <a:t>６．評価表を使って、ムダを発見するやり方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CB5E11-6D98-4EA6-9CB2-A90B087300B6}"/>
              </a:ext>
            </a:extLst>
          </p:cNvPr>
          <p:cNvSpPr/>
          <p:nvPr/>
        </p:nvSpPr>
        <p:spPr>
          <a:xfrm>
            <a:off x="1984477" y="1485230"/>
            <a:ext cx="5035795" cy="57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7B21F3-61E6-4235-837D-554A40E26688}"/>
              </a:ext>
            </a:extLst>
          </p:cNvPr>
          <p:cNvSpPr txBox="1"/>
          <p:nvPr/>
        </p:nvSpPr>
        <p:spPr>
          <a:xfrm>
            <a:off x="110588" y="908720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類似したコンセプト評価表の事例です。部品や工程について、１から１３の</a:t>
            </a:r>
            <a:endParaRPr kumimoji="1" lang="en-US" altLang="ja-JP" sz="2000" dirty="0"/>
          </a:p>
          <a:p>
            <a:r>
              <a:rPr lang="ja-JP" altLang="en-US" sz="2000" dirty="0"/>
              <a:t>コンセプト評価を数値評価します。該当しない場合は、－とします。</a:t>
            </a:r>
            <a:endParaRPr lang="en-US" altLang="ja-JP" sz="2000" dirty="0"/>
          </a:p>
          <a:p>
            <a:r>
              <a:rPr lang="ja-JP" altLang="en-US" sz="2000" dirty="0"/>
              <a:t>１０</a:t>
            </a:r>
            <a:r>
              <a:rPr kumimoji="1" lang="ja-JP" altLang="en-US" sz="2000" dirty="0"/>
              <a:t>２項目あり、３</a:t>
            </a:r>
            <a:r>
              <a:rPr kumimoji="1" lang="en-US" altLang="ja-JP" sz="2000" dirty="0"/>
              <a:t>×</a:t>
            </a:r>
            <a:r>
              <a:rPr lang="ja-JP" altLang="en-US" sz="2000" dirty="0"/>
              <a:t>１０２</a:t>
            </a:r>
            <a:r>
              <a:rPr kumimoji="1" lang="ja-JP" altLang="en-US" sz="2000" dirty="0"/>
              <a:t>＝３０６。</a:t>
            </a:r>
            <a:r>
              <a:rPr lang="ja-JP" altLang="en-US" sz="2000" dirty="0"/>
              <a:t>１</a:t>
            </a:r>
            <a:r>
              <a:rPr kumimoji="1" lang="ja-JP" altLang="en-US" sz="2000" dirty="0"/>
              <a:t>回目の採点合計１３６であり、４４点でした。</a:t>
            </a:r>
            <a:endParaRPr kumimoji="1" lang="en-US" altLang="ja-JP" sz="2000" dirty="0"/>
          </a:p>
          <a:p>
            <a:r>
              <a:rPr kumimoji="1" lang="ja-JP" altLang="en-US" sz="2000" dirty="0"/>
              <a:t>２回目の改善で、６８点まで向上させました。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この事例の評価表は、</a:t>
            </a:r>
            <a:endParaRPr kumimoji="1" lang="en-US" altLang="ja-JP" sz="2000" dirty="0"/>
          </a:p>
          <a:p>
            <a:r>
              <a:rPr kumimoji="1" lang="ja-JP" altLang="en-US" sz="2000" dirty="0"/>
              <a:t>１４項目あります</a:t>
            </a:r>
            <a:endParaRPr kumimoji="1" lang="en-US" altLang="ja-JP" sz="2000" dirty="0"/>
          </a:p>
          <a:p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16627C-F0B0-46C5-B565-B13A9CBDD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4850135"/>
            <a:ext cx="1334829" cy="1945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0A9F759-4835-4677-8F12-B7E444280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93" y="2276872"/>
            <a:ext cx="6088741" cy="43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93733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7B21F3-61E6-4235-837D-554A40E26688}"/>
              </a:ext>
            </a:extLst>
          </p:cNvPr>
          <p:cNvSpPr txBox="1"/>
          <p:nvPr/>
        </p:nvSpPr>
        <p:spPr>
          <a:xfrm>
            <a:off x="107504" y="908720"/>
            <a:ext cx="85689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４）　のつづき</a:t>
            </a:r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lang="ja-JP" altLang="en-US" sz="2400" dirty="0"/>
              <a:t>　３．今までの多くのラインを評価してきました経験的な数値を</a:t>
            </a:r>
            <a:endParaRPr lang="en-US" altLang="ja-JP" sz="2400" dirty="0"/>
          </a:p>
          <a:p>
            <a:r>
              <a:rPr lang="ja-JP" altLang="en-US" sz="2400" dirty="0"/>
              <a:t>　　　　紹介します</a:t>
            </a:r>
            <a:endParaRPr lang="en-US" altLang="ja-JP" sz="2400" dirty="0"/>
          </a:p>
          <a:p>
            <a:endParaRPr lang="en-US" altLang="ja-JP" dirty="0"/>
          </a:p>
          <a:p>
            <a:r>
              <a:rPr kumimoji="1" lang="ja-JP" altLang="en-US" dirty="0"/>
              <a:t>　　　０　</a:t>
            </a:r>
            <a:r>
              <a:rPr lang="ja-JP" altLang="en-US" dirty="0"/>
              <a:t>～</a:t>
            </a:r>
            <a:r>
              <a:rPr kumimoji="1" lang="ja-JP" altLang="en-US" dirty="0"/>
              <a:t>１０点＝なにも改善していないタダの生産ライン</a:t>
            </a:r>
            <a:endParaRPr kumimoji="1" lang="en-US" altLang="ja-JP" dirty="0"/>
          </a:p>
          <a:p>
            <a:r>
              <a:rPr lang="ja-JP" altLang="en-US" dirty="0"/>
              <a:t>　　　１１～２０点＝少し改善したライン</a:t>
            </a:r>
            <a:r>
              <a:rPr lang="en-US" altLang="ja-JP" dirty="0"/>
              <a:t>:</a:t>
            </a:r>
            <a:r>
              <a:rPr lang="ja-JP" altLang="en-US" dirty="0"/>
              <a:t>多くのラインはこの程度です</a:t>
            </a:r>
            <a:endParaRPr lang="en-US" altLang="ja-JP" dirty="0"/>
          </a:p>
          <a:p>
            <a:r>
              <a:rPr kumimoji="1" lang="ja-JP" altLang="en-US" dirty="0"/>
              <a:t>　　　２１～３０点＝改善したライン</a:t>
            </a:r>
            <a:r>
              <a:rPr kumimoji="1" lang="en-US" altLang="ja-JP" dirty="0"/>
              <a:t>:</a:t>
            </a:r>
            <a:r>
              <a:rPr kumimoji="1" lang="ja-JP" altLang="en-US" dirty="0"/>
              <a:t>でも一般的には良い生産ラインに見えます</a:t>
            </a:r>
            <a:endParaRPr kumimoji="1" lang="en-US" altLang="ja-JP" dirty="0"/>
          </a:p>
          <a:p>
            <a:r>
              <a:rPr lang="ja-JP" altLang="en-US" dirty="0"/>
              <a:t>　　　３１～４０点＝見栄えも良く生産性の良いライン</a:t>
            </a:r>
            <a:r>
              <a:rPr lang="en-US" altLang="ja-JP" dirty="0"/>
              <a:t>:</a:t>
            </a:r>
            <a:r>
              <a:rPr lang="ja-JP" altLang="en-US" dirty="0"/>
              <a:t>日々改善しているライン</a:t>
            </a:r>
            <a:endParaRPr lang="en-US" altLang="ja-JP" dirty="0"/>
          </a:p>
          <a:p>
            <a:r>
              <a:rPr kumimoji="1" lang="ja-JP" altLang="en-US" dirty="0"/>
              <a:t>　　　４１～６０点＝素晴らしいと言える生産ライン</a:t>
            </a:r>
            <a:r>
              <a:rPr kumimoji="1" lang="en-US" altLang="ja-JP" dirty="0"/>
              <a:t>:</a:t>
            </a:r>
            <a:r>
              <a:rPr kumimoji="1" lang="ja-JP" altLang="en-US" dirty="0"/>
              <a:t>かなり改善の進んでいるライン</a:t>
            </a:r>
            <a:endParaRPr kumimoji="1" lang="en-US" altLang="ja-JP" dirty="0"/>
          </a:p>
          <a:p>
            <a:r>
              <a:rPr lang="ja-JP" altLang="en-US" dirty="0"/>
              <a:t>　　　６１～７５点＝お金をかけないでも素晴らしいと言えるあるべき姿のライン</a:t>
            </a:r>
            <a:endParaRPr lang="en-US" altLang="ja-JP" dirty="0"/>
          </a:p>
          <a:p>
            <a:r>
              <a:rPr lang="ja-JP" altLang="en-US" dirty="0"/>
              <a:t>　　　　　　　　　　　 手組ラインでは、このレベルは滅多にありませんが、品質が良く</a:t>
            </a:r>
            <a:endParaRPr lang="en-US" altLang="ja-JP" dirty="0"/>
          </a:p>
          <a:p>
            <a:r>
              <a:rPr lang="ja-JP" altLang="en-US" dirty="0"/>
              <a:t>　　　　　　　　　　　 しかも生産性のとても良いラインです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　　７６点以上は、かなりお金をかけることになるラインになります。</a:t>
            </a:r>
            <a:endParaRPr kumimoji="1" lang="en-US" altLang="ja-JP" dirty="0"/>
          </a:p>
          <a:p>
            <a:r>
              <a:rPr lang="ja-JP" altLang="en-US" dirty="0"/>
              <a:t>　　　ちなみにロボットなどを導入して８３点まで達成しましたが、余分な自動化に</a:t>
            </a:r>
            <a:endParaRPr lang="en-US" altLang="ja-JP" dirty="0"/>
          </a:p>
          <a:p>
            <a:r>
              <a:rPr lang="ja-JP" altLang="en-US" dirty="0"/>
              <a:t>　　　２０００万円以上かかりましたので、お勧めできません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　　　当面目指してほしいのは、３１点から４０点レベルです。</a:t>
            </a:r>
            <a:endParaRPr lang="en-US" altLang="ja-JP" dirty="0"/>
          </a:p>
          <a:p>
            <a:r>
              <a:rPr lang="ja-JP" altLang="en-US" dirty="0"/>
              <a:t>　　　お金もほとんどかからず、</a:t>
            </a:r>
            <a:r>
              <a:rPr kumimoji="1" lang="ja-JP" altLang="en-US" dirty="0"/>
              <a:t>この講義を習得すれば達成できます</a:t>
            </a:r>
            <a:endParaRPr kumimoji="1" lang="en-US" altLang="ja-JP" dirty="0"/>
          </a:p>
          <a:p>
            <a:r>
              <a:rPr lang="ja-JP" altLang="en-US" dirty="0"/>
              <a:t>　　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CFB43D-E990-4353-9477-2FE7E5A63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080338"/>
            <a:ext cx="1008112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b="1"/>
              <a:t>手作業のコンセプト評価表の使い方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E9D1FB-C342-47D2-AADE-253DE497EA2B}"/>
              </a:ext>
            </a:extLst>
          </p:cNvPr>
          <p:cNvSpPr txBox="1"/>
          <p:nvPr/>
        </p:nvSpPr>
        <p:spPr>
          <a:xfrm>
            <a:off x="251520" y="980728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２）　各項目について、「３、２、１、０」の４段階評価に</a:t>
            </a:r>
            <a:endParaRPr kumimoji="1" lang="en-US" altLang="ja-JP" sz="2800" dirty="0"/>
          </a:p>
          <a:p>
            <a:r>
              <a:rPr lang="ja-JP" altLang="en-US" sz="2800" dirty="0"/>
              <a:t>　　　</a:t>
            </a:r>
            <a:r>
              <a:rPr kumimoji="1" lang="ja-JP" altLang="en-US" sz="2800" dirty="0"/>
              <a:t>ランク分けする</a:t>
            </a:r>
            <a:endParaRPr kumimoji="1" lang="en-US" altLang="ja-JP" sz="2800" dirty="0"/>
          </a:p>
          <a:p>
            <a:endParaRPr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sz="2000" dirty="0"/>
              <a:t>３：あるべき姿◎、２：まあ良い○、１：ダメ▲、０：まったくダメ✖の４段階</a:t>
            </a:r>
            <a:endParaRPr kumimoji="1" lang="en-US" altLang="ja-JP" sz="2000" dirty="0"/>
          </a:p>
          <a:p>
            <a:r>
              <a:rPr lang="ja-JP" altLang="en-US" sz="2000" dirty="0"/>
              <a:t>　　を</a:t>
            </a:r>
            <a:r>
              <a:rPr kumimoji="1" lang="ja-JP" altLang="en-US" sz="2000" dirty="0"/>
              <a:t>評価します</a:t>
            </a:r>
            <a:endParaRPr kumimoji="1" lang="en-US" altLang="ja-JP" sz="2000" dirty="0"/>
          </a:p>
          <a:p>
            <a:r>
              <a:rPr lang="ja-JP" altLang="en-US" sz="2000" dirty="0"/>
              <a:t>　　</a:t>
            </a:r>
            <a:r>
              <a:rPr lang="ja-JP" altLang="en-US" sz="2000" dirty="0">
                <a:solidFill>
                  <a:srgbClr val="FF33CC"/>
                </a:solidFill>
              </a:rPr>
              <a:t>●先ほどのエルゴノミー評価表とは、違う評価基準です</a:t>
            </a:r>
            <a:endParaRPr kumimoji="1" lang="en-US" altLang="ja-JP" dirty="0">
              <a:solidFill>
                <a:srgbClr val="FF33CC"/>
              </a:solidFill>
            </a:endParaRPr>
          </a:p>
          <a:p>
            <a:endParaRPr lang="en-US" altLang="ja-JP" dirty="0">
              <a:solidFill>
                <a:srgbClr val="FF33CC"/>
              </a:solidFill>
            </a:endParaRPr>
          </a:p>
          <a:p>
            <a:r>
              <a:rPr kumimoji="1" lang="ja-JP" altLang="en-US" dirty="0"/>
              <a:t>　　</a:t>
            </a:r>
            <a:r>
              <a:rPr kumimoji="1" lang="ja-JP" altLang="en-US" sz="2000" dirty="0"/>
              <a:t>５段階評価だと、３の普通にしようとしますので、３をわざと避けています。</a:t>
            </a:r>
            <a:endParaRPr kumimoji="1" lang="en-US" altLang="ja-JP" sz="2000" dirty="0"/>
          </a:p>
          <a:p>
            <a:r>
              <a:rPr lang="ja-JP" altLang="en-US" sz="2000" dirty="0"/>
              <a:t>　　４つの区分である◎、○、▲、✖４段階の判定をします</a:t>
            </a:r>
            <a:endParaRPr lang="en-US" altLang="ja-JP" sz="2000" dirty="0"/>
          </a:p>
          <a:p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どっちか迷う場合が当然ありますが、その時は評価を悪い方にして</a:t>
            </a:r>
            <a:endParaRPr kumimoji="1" lang="en-US" altLang="ja-JP" sz="2000" dirty="0"/>
          </a:p>
          <a:p>
            <a:r>
              <a:rPr lang="ja-JP" altLang="en-US" sz="2000" dirty="0"/>
              <a:t>　　</a:t>
            </a:r>
            <a:r>
              <a:rPr kumimoji="1" lang="ja-JP" altLang="en-US" sz="2000" dirty="0"/>
              <a:t>改善対象にするという</a:t>
            </a:r>
            <a:r>
              <a:rPr lang="ja-JP" altLang="en-US" sz="2000" dirty="0"/>
              <a:t>積極的意欲で判定をします</a:t>
            </a:r>
            <a:endParaRPr lang="en-US" altLang="ja-JP" sz="2000" dirty="0"/>
          </a:p>
          <a:p>
            <a:endParaRPr kumimoji="1" lang="en-US" altLang="ja-JP" sz="2000" dirty="0"/>
          </a:p>
          <a:p>
            <a:r>
              <a:rPr lang="ja-JP" altLang="en-US" sz="2000" dirty="0"/>
              <a:t>　　目的は、自分で評価して自ら改善をどのレベルまで</a:t>
            </a:r>
            <a:endParaRPr lang="en-US" altLang="ja-JP" sz="2000" dirty="0"/>
          </a:p>
          <a:p>
            <a:r>
              <a:rPr lang="ja-JP" altLang="en-US" sz="2000" dirty="0"/>
              <a:t>　　向上しようかと設定して</a:t>
            </a:r>
            <a:r>
              <a:rPr kumimoji="1" lang="ja-JP" altLang="en-US" sz="2000" dirty="0"/>
              <a:t>改善を進めることができることです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/>
              <a:t>　　では、１３項目の解説をします　</a:t>
            </a:r>
            <a:endParaRPr lang="en-US" altLang="ja-JP" sz="2000" dirty="0"/>
          </a:p>
          <a:p>
            <a:r>
              <a:rPr kumimoji="1" lang="ja-JP" altLang="en-US" sz="2000" dirty="0"/>
              <a:t>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8CE941-6928-42C4-AB53-8C2D140B9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6540" y="4593756"/>
            <a:ext cx="1285940" cy="18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1077B5F-87FA-4E79-B074-912DB9FE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" y="908720"/>
            <a:ext cx="9020229" cy="5832648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75B062F-8478-44AB-8E96-40BA043D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158329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17489C-5A53-4C1C-861F-3431DDF6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" y="859444"/>
            <a:ext cx="9036496" cy="597666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EE20227-BE5C-467C-AA22-705113DB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161394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E4ACD8-DB80-420A-842F-80DA5E52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052736"/>
            <a:ext cx="9036496" cy="5688632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0FCC496-B84E-4FBB-AFE8-D644EA90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406841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AD8E95-327A-4609-AA6B-5E0101261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" y="953045"/>
            <a:ext cx="9036496" cy="5832648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8BF6BD3-10CD-4529-BA51-F3300B33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160351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51520" y="918512"/>
            <a:ext cx="8856984" cy="4454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880325-E500-461B-A7EA-D75D8097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918512"/>
            <a:ext cx="8964488" cy="590465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E89AAC5-F36A-4444-BFA8-D6AD34A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401234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7AB89-D728-49AB-8086-4CE6A01D3C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9001000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 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C49917-4491-462F-AB17-229DC504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003497"/>
            <a:ext cx="9001000" cy="5739084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3EF99384-C7AF-405D-8A2A-BF2DD33D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329828"/>
            <a:ext cx="7920880" cy="490066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3200" b="1" dirty="0">
                <a:solidFill>
                  <a:schemeClr val="tx1"/>
                </a:solidFill>
              </a:rPr>
              <a:t>コンセプト評価表</a:t>
            </a:r>
          </a:p>
        </p:txBody>
      </p:sp>
    </p:spTree>
    <p:extLst>
      <p:ext uri="{BB962C8B-B14F-4D97-AF65-F5344CB8AC3E}">
        <p14:creationId xmlns:p14="http://schemas.microsoft.com/office/powerpoint/2010/main" val="390926754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12117</TotalTime>
  <Words>1418</Words>
  <Application>Microsoft Office PowerPoint</Application>
  <PresentationFormat>画面に合わせる (4:3)</PresentationFormat>
  <Paragraphs>208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Calibri</vt:lpstr>
      <vt:lpstr>テーマ1</vt:lpstr>
      <vt:lpstr>手作業のコンセプト評価表の使い方</vt:lpstr>
      <vt:lpstr>手作業のコンセプト評価表の使い方</vt:lpstr>
      <vt:lpstr>手作業のコンセプト評価表の使い方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コンセプト評価表</vt:lpstr>
      <vt:lpstr>手作業のコンセプト評価表の使い方</vt:lpstr>
      <vt:lpstr>手作業のコンセプト評価表の使い方</vt:lpstr>
      <vt:lpstr>手作業のコンセプト評価表の使い方</vt:lpstr>
      <vt:lpstr>手作業のコンセプト評価表の使い方</vt:lpstr>
      <vt:lpstr>６．評価表を使って、ムダを発見するやり方</vt:lpstr>
      <vt:lpstr>手作業のコンセプト評価表の使い方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</dc:creator>
  <cp:lastModifiedBy>松田 龍太郎</cp:lastModifiedBy>
  <cp:revision>386</cp:revision>
  <cp:lastPrinted>2021-01-17T01:17:28Z</cp:lastPrinted>
  <dcterms:created xsi:type="dcterms:W3CDTF">2013-01-15T02:11:01Z</dcterms:created>
  <dcterms:modified xsi:type="dcterms:W3CDTF">2022-03-11T22:52:01Z</dcterms:modified>
</cp:coreProperties>
</file>